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99" r:id="rId3"/>
    <p:sldId id="301" r:id="rId4"/>
    <p:sldId id="296" r:id="rId5"/>
    <p:sldId id="300" r:id="rId6"/>
    <p:sldId id="292" r:id="rId7"/>
    <p:sldId id="293" r:id="rId8"/>
    <p:sldId id="298" r:id="rId9"/>
    <p:sldId id="285" r:id="rId10"/>
    <p:sldId id="286" r:id="rId11"/>
    <p:sldId id="264" r:id="rId12"/>
    <p:sldId id="303" r:id="rId13"/>
    <p:sldId id="305" r:id="rId14"/>
    <p:sldId id="311" r:id="rId15"/>
    <p:sldId id="312" r:id="rId16"/>
    <p:sldId id="309" r:id="rId17"/>
    <p:sldId id="310" r:id="rId18"/>
    <p:sldId id="270" r:id="rId19"/>
    <p:sldId id="288" r:id="rId20"/>
    <p:sldId id="277" r:id="rId21"/>
    <p:sldId id="289" r:id="rId22"/>
    <p:sldId id="308" r:id="rId23"/>
    <p:sldId id="275" r:id="rId24"/>
    <p:sldId id="306" r:id="rId25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Μάνος Κουτουλάκης" initials="ΜΚ" lastIdx="1" clrIdx="0">
    <p:extLst>
      <p:ext uri="{19B8F6BF-5375-455C-9EA6-DF929625EA0E}">
        <p15:presenceInfo xmlns:p15="http://schemas.microsoft.com/office/powerpoint/2012/main" userId="4b6744f82e228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5326D-2C22-E44D-9CF6-6388465C362C}" v="4653" dt="2021-10-23T19:44:13.036"/>
    <p1510:client id="{935D5337-A7CA-4FB9-ABAC-480CE902A587}" v="11" dt="2021-10-23T13:57:35.027"/>
    <p1510:client id="{A49EC965-78A5-4801-AD00-14FBCCCC4E1A}" v="1415" dt="2021-10-23T15:56:4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10060"/>
    <p:restoredTop sz="85316"/>
  </p:normalViewPr>
  <p:slideViewPr>
    <p:cSldViewPr snapToGrid="0">
      <p:cViewPr varScale="1">
        <p:scale>
          <a:sx n="73" d="100"/>
          <a:sy n="73" d="100"/>
        </p:scale>
        <p:origin x="64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27/10/2021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Recent identification of coronavirus inferxction such as PCR (polymerase chain reaction)  produces high false negative results</a:t>
            </a:r>
          </a:p>
          <a:p>
            <a:endParaRPr lang="en-GR" dirty="0"/>
          </a:p>
          <a:p>
            <a:r>
              <a:rPr lang="en-GR" dirty="0"/>
              <a:t>Also it is time consuming and is not affordable for many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184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Our motivation to implement this method was simply because the deep learning techniques in medical applications is gained popularity.</a:t>
            </a:r>
          </a:p>
          <a:p>
            <a:endParaRPr lang="en-GR" dirty="0"/>
          </a:p>
          <a:p>
            <a:r>
              <a:rPr lang="en-GR" dirty="0"/>
              <a:t>There are plenty deep learning based methods that shown beneficial results in medical field</a:t>
            </a:r>
          </a:p>
          <a:p>
            <a:endParaRPr lang="en-GR" dirty="0"/>
          </a:p>
          <a:p>
            <a:r>
              <a:rPr lang="en-GR" dirty="0"/>
              <a:t>Although it cannot be denied that to train a deep learning model there is a need of a huge ammount of data. Unfortunately, there are not many available public datasets to handle the nessecity of dat.</a:t>
            </a:r>
          </a:p>
          <a:p>
            <a:endParaRPr lang="en-GR" dirty="0"/>
          </a:p>
          <a:p>
            <a:endParaRPr lang="en-GR" dirty="0"/>
          </a:p>
          <a:p>
            <a:r>
              <a:rPr lang="en-GR" dirty="0"/>
              <a:t>Many recent approaches, such as n-shot learning have tried to alleviate the lack of public datasets.</a:t>
            </a:r>
          </a:p>
          <a:p>
            <a:endParaRPr lang="en-GR" dirty="0"/>
          </a:p>
          <a:p>
            <a:r>
              <a:rPr lang="en-GR" dirty="0"/>
              <a:t>More specifically, we used siamese neural network, by separating some samples from each class in order to train our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8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this table there is the related works about the Covid19 diagnosis</a:t>
            </a:r>
          </a:p>
          <a:p>
            <a:endParaRPr lang="en-GR" dirty="0"/>
          </a:p>
          <a:p>
            <a:r>
              <a:rPr lang="en-GR" dirty="0"/>
              <a:t>The first approach uses U</a:t>
            </a:r>
            <a:r>
              <a:rPr lang="en-GB" dirty="0"/>
              <a:t>n</a:t>
            </a:r>
            <a:r>
              <a:rPr lang="en-GR" dirty="0"/>
              <a:t>et++ architecture using more than 40.000 images from 106 patiens for model training</a:t>
            </a:r>
          </a:p>
          <a:p>
            <a:endParaRPr lang="en-GR" dirty="0"/>
          </a:p>
          <a:p>
            <a:r>
              <a:rPr lang="en-GR" dirty="0"/>
              <a:t>The second approach implemented a deep learning model to screen Covid disease from viral pneumonia and normal cases with pulmonary CT scans. They used private dataset from the hospitals in China</a:t>
            </a:r>
          </a:p>
          <a:p>
            <a:endParaRPr lang="en-GR" dirty="0"/>
          </a:p>
          <a:p>
            <a:r>
              <a:rPr lang="en-GR" dirty="0"/>
              <a:t>Wang et al. proposed a robust diagnostic model based on DNN wich works based on graphical features generated from CT. For this purpose, they used a fine-tuned Inception pre-trained model.</a:t>
            </a:r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98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the first step we rescale the images to get a consistent image dimension for the entire dataset</a:t>
            </a:r>
          </a:p>
          <a:p>
            <a:endParaRPr lang="en-GR" dirty="0"/>
          </a:p>
          <a:p>
            <a:r>
              <a:rPr lang="en-GR" dirty="0"/>
              <a:t>Then, we perform intensity normalization to expedite model convergence by eliminating feature viases and attaining a uniform distribution for the dataset</a:t>
            </a:r>
          </a:p>
          <a:p>
            <a:endParaRPr lang="en-GR" dirty="0"/>
          </a:p>
          <a:p>
            <a:r>
              <a:rPr lang="en-GR" dirty="0"/>
              <a:t>Lastly, we convert the pixel values from 0, 255 to 0,1 to obtain a standard normal distribution. For this step we used min-max normalization technique.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13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Here we can notice that in all tests the specificity is one apart from one experiment. This value can ensure us that the negative test pairs are actually negative.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7036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The plots are train and validation accuracy …. The table is about the test stats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l-GR" dirty="0"/>
              <a:t>The </a:t>
            </a:r>
            <a:r>
              <a:rPr lang="el-GR" dirty="0" err="1"/>
              <a:t>model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and validation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b="1" dirty="0" err="1"/>
              <a:t>contrastive</a:t>
            </a:r>
            <a:r>
              <a:rPr lang="el-GR" b="1" dirty="0"/>
              <a:t> </a:t>
            </a:r>
            <a:r>
              <a:rPr lang="el-GR" b="1" dirty="0" err="1"/>
              <a:t>loss</a:t>
            </a:r>
            <a:r>
              <a:rPr lang="el-GR" dirty="0"/>
              <a:t> </a:t>
            </a:r>
            <a:r>
              <a:rPr lang="el-GR" dirty="0" err="1"/>
              <a:t>function</a:t>
            </a:r>
            <a:r>
              <a:rPr lang="el-GR" dirty="0"/>
              <a:t> </a:t>
            </a:r>
            <a:r>
              <a:rPr lang="el-GR" dirty="0" err="1"/>
              <a:t>appears</a:t>
            </a:r>
            <a:r>
              <a:rPr lang="el-GR" dirty="0"/>
              <a:t> </a:t>
            </a:r>
            <a:r>
              <a:rPr lang="el-GR" dirty="0" err="1"/>
              <a:t>to</a:t>
            </a:r>
            <a:r>
              <a:rPr lang="el-GR" dirty="0"/>
              <a:t> </a:t>
            </a:r>
            <a:r>
              <a:rPr lang="el-GR" dirty="0" err="1"/>
              <a:t>be</a:t>
            </a:r>
            <a:r>
              <a:rPr lang="el-GR" dirty="0"/>
              <a:t> </a:t>
            </a:r>
            <a:r>
              <a:rPr lang="el-GR" b="1" dirty="0" err="1"/>
              <a:t>more</a:t>
            </a:r>
            <a:r>
              <a:rPr lang="el-GR" b="1" dirty="0"/>
              <a:t> </a:t>
            </a:r>
            <a:r>
              <a:rPr lang="el-GR" b="1" dirty="0" err="1"/>
              <a:t>stable</a:t>
            </a:r>
            <a:r>
              <a:rPr lang="el-GR" dirty="0"/>
              <a:t> and </a:t>
            </a:r>
            <a:r>
              <a:rPr lang="el-GR" dirty="0" err="1"/>
              <a:t>further</a:t>
            </a:r>
            <a:r>
              <a:rPr lang="el-GR" dirty="0"/>
              <a:t> </a:t>
            </a:r>
            <a:r>
              <a:rPr lang="el-GR" dirty="0" err="1"/>
              <a:t>shows</a:t>
            </a:r>
            <a:r>
              <a:rPr lang="el-GR" dirty="0"/>
              <a:t> </a:t>
            </a:r>
            <a:r>
              <a:rPr lang="el-GR" b="1" dirty="0" err="1"/>
              <a:t>better</a:t>
            </a:r>
            <a:r>
              <a:rPr lang="el-GR" b="1" dirty="0"/>
              <a:t> </a:t>
            </a:r>
            <a:r>
              <a:rPr lang="el-GR" b="1" dirty="0" err="1"/>
              <a:t>convergence</a:t>
            </a:r>
            <a:r>
              <a:rPr lang="el-GR" dirty="0"/>
              <a:t> </a:t>
            </a:r>
            <a:r>
              <a:rPr lang="el-GR" dirty="0" err="1"/>
              <a:t>even</a:t>
            </a:r>
            <a:r>
              <a:rPr lang="el-GR" dirty="0"/>
              <a:t> </a:t>
            </a:r>
            <a:r>
              <a:rPr lang="el-GR" dirty="0" err="1"/>
              <a:t>though</a:t>
            </a:r>
            <a:r>
              <a:rPr lang="el-GR" dirty="0"/>
              <a:t> </a:t>
            </a:r>
            <a:r>
              <a:rPr lang="el-GR" dirty="0" err="1"/>
              <a:t>with</a:t>
            </a:r>
            <a:r>
              <a:rPr lang="el-GR" dirty="0"/>
              <a:t> </a:t>
            </a:r>
            <a:r>
              <a:rPr lang="el-GR" dirty="0" err="1"/>
              <a:t>longer</a:t>
            </a:r>
            <a:r>
              <a:rPr lang="el-GR" dirty="0"/>
              <a:t> </a:t>
            </a:r>
            <a:r>
              <a:rPr lang="el-GR" dirty="0" err="1"/>
              <a:t>training</a:t>
            </a:r>
            <a:r>
              <a:rPr lang="el-GR" dirty="0"/>
              <a:t> </a:t>
            </a:r>
            <a:r>
              <a:rPr lang="el-GR" dirty="0" err="1"/>
              <a:t>epochs</a:t>
            </a:r>
            <a:endParaRPr lang="el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96715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78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10/27/2021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s-mark/metacovid-siamese-neural-network" TargetMode="Externa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145/3459930.3469517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16/j.patcog.2021.108111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Pre-processing</a:t>
            </a:r>
            <a:endParaRPr lang="tr-T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Re-scale all images to a size of 100x100 pixels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Intensity</a:t>
            </a:r>
            <a:r>
              <a:rPr lang="el-GR" dirty="0"/>
              <a:t> </a:t>
            </a:r>
            <a:r>
              <a:rPr lang="en-US" dirty="0"/>
              <a:t>normalization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Image</a:t>
            </a:r>
            <a:r>
              <a:rPr lang="el-GR" dirty="0"/>
              <a:t> </a:t>
            </a:r>
            <a:r>
              <a:rPr lang="en-US" dirty="0"/>
              <a:t>pixel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 </a:t>
            </a:r>
            <a:r>
              <a:rPr lang="en-US" dirty="0"/>
              <a:t>from</a:t>
            </a:r>
            <a:r>
              <a:rPr lang="el-GR" dirty="0"/>
              <a:t> [0, 255] </a:t>
            </a:r>
            <a:r>
              <a:rPr lang="en-US" dirty="0"/>
              <a:t>to</a:t>
            </a:r>
            <a:r>
              <a:rPr lang="el-GR" dirty="0"/>
              <a:t> [0, 1]</a:t>
            </a:r>
            <a:r>
              <a:rPr lang="en-US" dirty="0"/>
              <a:t> using min-max normalization technique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MetaCovid</a:t>
            </a:r>
            <a:endParaRPr lang="en-US"/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4FA580-E9F4-41D8-B563-35C32D7CC6EC}"/>
              </a:ext>
            </a:extLst>
          </p:cNvPr>
          <p:cNvSpPr txBox="1"/>
          <p:nvPr/>
        </p:nvSpPr>
        <p:spPr>
          <a:xfrm>
            <a:off x="6516710" y="4976611"/>
            <a:ext cx="498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04040"/>
                </a:solidFill>
                <a:latin typeface="Franklin Gothic Book"/>
              </a:rPr>
              <a:t>Learn a function to produce the similarity output between these two images</a:t>
            </a:r>
            <a:r>
              <a:rPr lang="en-US" b="1">
                <a:latin typeface="Franklin Gothic Book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 – Transfer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F3D3-E944-4EE4-AF61-ECC90D16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0895"/>
            <a:ext cx="8829145" cy="3748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vgg16 model without top layers</a:t>
            </a:r>
          </a:p>
          <a:p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same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number of images for VGG training with the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Adam Optimizer with learning rate = 0.0001, early stop mechanism 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A1BC-7370-4CED-9986-00C71188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84" y="1978420"/>
            <a:ext cx="5060656" cy="77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2CF31-DC7D-4B2E-8A39-2DCC6694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41" y="2854591"/>
            <a:ext cx="2762699" cy="2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9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A316-0B7D-456C-8DC1-7AA1EA7B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702316"/>
          </a:xfrm>
        </p:spPr>
        <p:txBody>
          <a:bodyPr>
            <a:normAutofit fontScale="90000"/>
          </a:bodyPr>
          <a:lstStyle/>
          <a:p>
            <a:r>
              <a:rPr lang="en-US" dirty="0"/>
              <a:t>Experiments – VGG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634D-4082-4800-A2B4-784DAE3C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9416-011C-46D4-9E40-0825D455B1A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BD8F6-01BE-41F7-9142-0BC3FB7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" y="1463391"/>
            <a:ext cx="12134865" cy="4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[1/3]</a:t>
            </a:r>
          </a:p>
        </p:txBody>
      </p:sp>
      <p:pic>
        <p:nvPicPr>
          <p:cNvPr id="6" name="Content Placeholder 11">
            <a:extLst>
              <a:ext uri="{FF2B5EF4-FFF2-40B4-BE49-F238E27FC236}">
                <a16:creationId xmlns:a16="http://schemas.microsoft.com/office/drawing/2014/main" id="{E60E2C5A-66DD-4695-8F90-17B6862537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0" r="2862" b="2090"/>
          <a:stretch/>
        </p:blipFill>
        <p:spPr>
          <a:xfrm>
            <a:off x="2090918" y="330860"/>
            <a:ext cx="7619422" cy="4696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954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[2/3]</a:t>
            </a:r>
          </a:p>
        </p:txBody>
      </p:sp>
      <p:pic>
        <p:nvPicPr>
          <p:cNvPr id="5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A28C482-F1FC-4E73-9954-08841BF512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61"/>
          <a:stretch/>
        </p:blipFill>
        <p:spPr>
          <a:xfrm>
            <a:off x="1682358" y="1215918"/>
            <a:ext cx="8824233" cy="3692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29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232A9-C32F-9148-B663-8C4B78CD5C4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/>
          <a:srcRect l="1" t="1465" r="2341" b="3191"/>
          <a:stretch/>
        </p:blipFill>
        <p:spPr>
          <a:xfrm>
            <a:off x="1647825" y="555625"/>
            <a:ext cx="8894763" cy="3062288"/>
          </a:xfrm>
          <a:prstGeom prst="rect">
            <a:avLst/>
          </a:prstGeom>
        </p:spPr>
      </p:pic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B791001-0D27-4E46-9B8C-6318408396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l="1406" t="4451" r="2534" b="3307"/>
          <a:stretch/>
        </p:blipFill>
        <p:spPr>
          <a:xfrm>
            <a:off x="1647093" y="3741410"/>
            <a:ext cx="8894763" cy="15065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 vert="horz" lIns="91440" tIns="45720" rIns="91440" bIns="45720" rtlCol="0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latin typeface="+mj-lt"/>
                <a:ea typeface="+mj-ea"/>
                <a:cs typeface="+mj-cs"/>
              </a:rPr>
              <a:t>Siamese Training [3/3]</a:t>
            </a:r>
          </a:p>
        </p:txBody>
      </p:sp>
    </p:spTree>
    <p:extLst>
      <p:ext uri="{BB962C8B-B14F-4D97-AF65-F5344CB8AC3E}">
        <p14:creationId xmlns:p14="http://schemas.microsoft.com/office/powerpoint/2010/main" val="4067353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(1/3) – </a:t>
            </a:r>
            <a:r>
              <a:rPr lang="en-US" sz="2800" dirty="0"/>
              <a:t>Contrastive Loss vs Binary Cross Entropy</a:t>
            </a:r>
            <a:endParaRPr lang="el-GR" sz="2800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0948FC26-E3BD-7748-9B02-35340874082C}"/>
              </a:ext>
            </a:extLst>
          </p:cNvPr>
          <p:cNvGraphicFramePr>
            <a:graphicFrameLocks noGrp="1"/>
          </p:cNvGraphicFramePr>
          <p:nvPr>
            <p:ph idx="2"/>
            <p:extLst>
              <p:ext uri="{D42A27DB-BD31-4B8C-83A1-F6EECF244321}">
                <p14:modId xmlns:p14="http://schemas.microsoft.com/office/powerpoint/2010/main" val="2372625116"/>
              </p:ext>
            </p:extLst>
          </p:nvPr>
        </p:nvGraphicFramePr>
        <p:xfrm>
          <a:off x="1473902" y="21919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0.893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0.861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0.864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0.998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0.883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0.907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ED9162F3-001E-CE47-BCD5-107D461EF4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5033839"/>
              </p:ext>
            </p:extLst>
          </p:nvPr>
        </p:nvGraphicFramePr>
        <p:xfrm>
          <a:off x="1473902" y="4249313"/>
          <a:ext cx="9240762" cy="1854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92743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454086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277387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7-shot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0.905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0.906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8-shot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0.927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52599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9-shot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0.871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0.826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91510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3-way, 10-shot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0.928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0.915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R" sz="1400" kern="1200" dirty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+mn-cs"/>
                        </a:rPr>
                        <a:t>0.916</a:t>
                      </a:r>
                    </a:p>
                  </a:txBody>
                  <a:tcP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196703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7C99A480-935B-AD4A-99C1-718F340EBA27}"/>
              </a:ext>
            </a:extLst>
          </p:cNvPr>
          <p:cNvSpPr txBox="1"/>
          <p:nvPr/>
        </p:nvSpPr>
        <p:spPr>
          <a:xfrm rot="16200000">
            <a:off x="441579" y="3030040"/>
            <a:ext cx="1247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Contrastive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CEAC27-7BBF-E64E-A118-0DF19CD8DC6A}"/>
              </a:ext>
            </a:extLst>
          </p:cNvPr>
          <p:cNvSpPr txBox="1"/>
          <p:nvPr/>
        </p:nvSpPr>
        <p:spPr>
          <a:xfrm rot="16200000">
            <a:off x="5309" y="4991747"/>
            <a:ext cx="2119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Binary Cross Entropy</a:t>
            </a:r>
          </a:p>
        </p:txBody>
      </p:sp>
    </p:spTree>
    <p:extLst>
      <p:ext uri="{BB962C8B-B14F-4D97-AF65-F5344CB8AC3E}">
        <p14:creationId xmlns:p14="http://schemas.microsoft.com/office/powerpoint/2010/main" val="2889338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(2/3) – Euclidean vs Manhattan Distance</a:t>
            </a:r>
            <a:endParaRPr lang="el-GR" sz="28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4E54192-0134-264D-AD4E-94AE223F0E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0337347"/>
              </p:ext>
            </p:extLst>
          </p:nvPr>
        </p:nvGraphicFramePr>
        <p:xfrm>
          <a:off x="1473902" y="2191913"/>
          <a:ext cx="9240762" cy="111010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99464">
                  <a:extLst>
                    <a:ext uri="{9D8B030D-6E8A-4147-A177-3AD203B41FA5}">
                      <a16:colId xmlns:a16="http://schemas.microsoft.com/office/drawing/2014/main" val="2609992968"/>
                    </a:ext>
                  </a:extLst>
                </a:gridCol>
                <a:gridCol w="1150882">
                  <a:extLst>
                    <a:ext uri="{9D8B030D-6E8A-4147-A177-3AD203B41FA5}">
                      <a16:colId xmlns:a16="http://schemas.microsoft.com/office/drawing/2014/main" val="3065625456"/>
                    </a:ext>
                  </a:extLst>
                </a:gridCol>
                <a:gridCol w="1073870">
                  <a:extLst>
                    <a:ext uri="{9D8B030D-6E8A-4147-A177-3AD203B41FA5}">
                      <a16:colId xmlns:a16="http://schemas.microsoft.com/office/drawing/2014/main" val="2226823377"/>
                    </a:ext>
                  </a:extLst>
                </a:gridCol>
                <a:gridCol w="999460">
                  <a:extLst>
                    <a:ext uri="{9D8B030D-6E8A-4147-A177-3AD203B41FA5}">
                      <a16:colId xmlns:a16="http://schemas.microsoft.com/office/drawing/2014/main" val="2523124392"/>
                    </a:ext>
                  </a:extLst>
                </a:gridCol>
                <a:gridCol w="1318437">
                  <a:extLst>
                    <a:ext uri="{9D8B030D-6E8A-4147-A177-3AD203B41FA5}">
                      <a16:colId xmlns:a16="http://schemas.microsoft.com/office/drawing/2014/main" val="1461991170"/>
                    </a:ext>
                  </a:extLst>
                </a:gridCol>
                <a:gridCol w="1424763">
                  <a:extLst>
                    <a:ext uri="{9D8B030D-6E8A-4147-A177-3AD203B41FA5}">
                      <a16:colId xmlns:a16="http://schemas.microsoft.com/office/drawing/2014/main" val="3247722840"/>
                    </a:ext>
                  </a:extLst>
                </a:gridCol>
                <a:gridCol w="1073886">
                  <a:extLst>
                    <a:ext uri="{9D8B030D-6E8A-4147-A177-3AD203B41FA5}">
                      <a16:colId xmlns:a16="http://schemas.microsoft.com/office/drawing/2014/main" val="1468550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Model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Accuracy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Precision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Recall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Specificity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F1-score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600" dirty="0">
                          <a:latin typeface="+mj-lt"/>
                        </a:rPr>
                        <a:t>AUC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432515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10-shot (Euclidean)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0.971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0.970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0.997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80857742"/>
                  </a:ext>
                </a:extLst>
              </a:tr>
              <a:tr h="369633"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3-way, 7-shot (</a:t>
                      </a:r>
                      <a:r>
                        <a:rPr lang="tr-TR" sz="1400" dirty="0"/>
                        <a:t>Manhattan</a:t>
                      </a:r>
                      <a:r>
                        <a:rPr lang="en-GR" sz="1400" b="1" dirty="0">
                          <a:latin typeface="+mj-lt"/>
                        </a:rPr>
                        <a:t>)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b="1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0.955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1.0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R" sz="1400" dirty="0">
                          <a:latin typeface="+mj-lt"/>
                        </a:rPr>
                        <a:t>0.951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60878806"/>
                  </a:ext>
                </a:extLst>
              </a:tr>
            </a:tbl>
          </a:graphicData>
        </a:graphic>
      </p:graphicFrame>
      <p:sp>
        <p:nvSpPr>
          <p:cNvPr id="12" name="AutoShape 6">
            <a:extLst>
              <a:ext uri="{FF2B5EF4-FFF2-40B4-BE49-F238E27FC236}">
                <a16:creationId xmlns:a16="http://schemas.microsoft.com/office/drawing/2014/main" id="{54BC751D-434A-7F4C-A521-8C7F706054D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971212A-11AF-7D46-BA51-63DEE1F0E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90" y="3581400"/>
            <a:ext cx="2916432" cy="206828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D784FC7-5561-6C4D-8908-7392616E4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5830" y="3581400"/>
            <a:ext cx="2916432" cy="20682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9B4E90-9A86-E644-B2E4-0A8347AEE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5806" y="3581400"/>
            <a:ext cx="2871793" cy="206828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BC0F64F-7AD7-7D4E-81A4-CF6FE374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7599" y="3581884"/>
            <a:ext cx="2961071" cy="206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/>
              <a:t>Results (3/3) – Accuracy an loss for 3-way, 10-shot</a:t>
            </a:r>
            <a:endParaRPr lang="el-GR" sz="2800" dirty="0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413B50B3-ACB2-4B83-825E-FFF2D0D5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8313" y="1993267"/>
            <a:ext cx="5310167" cy="426931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FC98EE-5A4B-4A42-92CE-DB38934A07E8}"/>
              </a:ext>
            </a:extLst>
          </p:cNvPr>
          <p:cNvSpPr txBox="1"/>
          <p:nvPr/>
        </p:nvSpPr>
        <p:spPr>
          <a:xfrm rot="-5400000">
            <a:off x="-19555" y="2610354"/>
            <a:ext cx="1266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dirty="0"/>
              <a:t>Contrastive</a:t>
            </a:r>
            <a:endParaRPr lang="el-GR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DD1CF-C324-4D3F-AAC9-69B06781BBA9}"/>
              </a:ext>
            </a:extLst>
          </p:cNvPr>
          <p:cNvSpPr txBox="1"/>
          <p:nvPr/>
        </p:nvSpPr>
        <p:spPr>
          <a:xfrm rot="-5400000">
            <a:off x="-151051" y="4973903"/>
            <a:ext cx="154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dirty="0"/>
              <a:t>Cross-</a:t>
            </a:r>
            <a:r>
              <a:rPr lang="el-GR" dirty="0" err="1"/>
              <a:t>entropy</a:t>
            </a:r>
            <a:endParaRPr lang="el-GR" dirty="0">
              <a:cs typeface="Calibri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8C4999-E8D1-E647-99E8-341A4C1349C4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243762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Formulation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Motivation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9923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A050B3-8397-4A60-877C-222E7F9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  <a:r>
              <a:rPr lang="el-GR" sz="2800" dirty="0"/>
              <a:t> (3/3)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A45193-1764-48C8-8FA5-2F8F8DA4378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853536" y="3046869"/>
            <a:ext cx="4639738" cy="1886595"/>
          </a:xfrm>
        </p:spPr>
        <p:txBody>
          <a:bodyPr/>
          <a:lstStyle/>
          <a:p>
            <a:pPr algn="ctr"/>
            <a:r>
              <a:rPr lang="el-GR" dirty="0"/>
              <a:t>The proposed model produces impressive values of sensitivity (96.0%) and speciﬁcity (98.0%) which are deemed to be very critical performance estimates for applications in medical settings</a:t>
            </a:r>
          </a:p>
        </p:txBody>
      </p:sp>
      <p:pic>
        <p:nvPicPr>
          <p:cNvPr id="8" name="Resim 9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6FAD0-10B1-43A5-8F2F-5F940676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098304"/>
            <a:ext cx="5598670" cy="1737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Conclusion &amp; Future Works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proposed model exhibits comparable or in some cases better performance than the studied fine-tuned pre-trained CNN models.</a:t>
            </a:r>
            <a:endParaRPr lang="el-GR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planned to better tackle COVID-19 diagnosis problem as a multi-modal data fusion problem where various types of clinical data such as patient vitals, location, and population density will be used in addition to image data.</a:t>
            </a: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06D06F1-89DC-FF4E-9592-730F724E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3" r="2875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7F5B-5128-354D-9083-29B8A5F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EB93-E4F4-2C4E-8FA5-2A3D00EB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/manos-mark/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metacovid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-neural-network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Resources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Shorfuzzaman</a:t>
            </a:r>
            <a:r>
              <a:rPr lang="en-GB"/>
              <a:t>, M., &amp; Hossain, M. S. (2021). </a:t>
            </a:r>
            <a:r>
              <a:rPr lang="en-GB" err="1"/>
              <a:t>MetaCOVID</a:t>
            </a:r>
            <a:r>
              <a:rPr lang="en-GB"/>
              <a:t>: A Siamese neural network framework with contrastive loss for n-shot diagnosis of COVID-19 patients. </a:t>
            </a:r>
            <a:r>
              <a:rPr lang="en-GB" i="1"/>
              <a:t>Pattern Recognition</a:t>
            </a:r>
            <a:r>
              <a:rPr lang="en-GB"/>
              <a:t>, </a:t>
            </a:r>
            <a:r>
              <a:rPr lang="en-GB" i="1"/>
              <a:t>113</a:t>
            </a:r>
            <a:r>
              <a:rPr lang="en-GB"/>
              <a:t>, 107700. </a:t>
            </a:r>
            <a:r>
              <a:rPr lang="en-GB">
                <a:hlinkClick r:id="rId2"/>
              </a:rPr>
              <a:t>https://doi.org/10.1016/J.PATCOG.2020.107700</a:t>
            </a:r>
            <a:endParaRPr lang="en-GB"/>
          </a:p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Naren</a:t>
            </a:r>
            <a:r>
              <a:rPr lang="en-GB"/>
              <a:t>, T., Zhu, Y., &amp; Wang, M. D. (2021). Covid-19 diagnosis using model agnostic meta-learning on limited chest X-ray images. </a:t>
            </a:r>
            <a:r>
              <a:rPr lang="en-GB" i="1"/>
              <a:t>Proceedings of the 12th ACM Conference on Bioinformatics, Computational Biology, and Health Informatics</a:t>
            </a:r>
            <a:r>
              <a:rPr lang="en-GB"/>
              <a:t>.   </a:t>
            </a:r>
            <a:r>
              <a:rPr lang="en-GB">
                <a:hlinkClick r:id="rId3"/>
              </a:rPr>
              <a:t>https://doi.org/10.1145/3459930.3469517</a:t>
            </a:r>
            <a:r>
              <a:rPr lang="en-GB"/>
              <a:t> </a:t>
            </a:r>
          </a:p>
          <a:p>
            <a:pPr marL="457200" indent="-457200">
              <a:buAutoNum type="arabicPeriod"/>
            </a:pPr>
            <a:r>
              <a:rPr lang="en-GB"/>
              <a:t>Singh, R., Bharti, V., Purohit, V., Kumar, A., Singh, A. K., &amp; Singh, S. K. (2021). </a:t>
            </a:r>
            <a:r>
              <a:rPr lang="en-GB" err="1"/>
              <a:t>MetaMed</a:t>
            </a:r>
            <a:r>
              <a:rPr lang="en-GB"/>
              <a:t>: Few-shot medical image classification using gradient-based meta-learning. </a:t>
            </a:r>
            <a:r>
              <a:rPr lang="en-GB" i="1"/>
              <a:t>Pattern Recognition</a:t>
            </a:r>
            <a:r>
              <a:rPr lang="en-GB"/>
              <a:t>, </a:t>
            </a:r>
            <a:r>
              <a:rPr lang="en-GB" i="1"/>
              <a:t>120</a:t>
            </a:r>
            <a:r>
              <a:rPr lang="en-GB"/>
              <a:t>, 108111. </a:t>
            </a:r>
            <a:r>
              <a:rPr lang="en-GB">
                <a:hlinkClick r:id="rId4"/>
              </a:rPr>
              <a:t>https://doi.org/10.1016/j.patcog.2021.108111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/>
              <a:t>International Journal of Intelligent Systems</a:t>
            </a:r>
            <a:r>
              <a:rPr lang="en-GB"/>
              <a:t>, </a:t>
            </a:r>
            <a:r>
              <a:rPr lang="en-GB" i="1"/>
              <a:t>36</a:t>
            </a:r>
            <a:r>
              <a:rPr lang="en-GB"/>
              <a:t>(8), 4033-4064. </a:t>
            </a:r>
            <a:r>
              <a:rPr lang="en-GB">
                <a:hlinkClick r:id="rId5"/>
              </a:rPr>
              <a:t>https://doi.org/10.1002/int.22449</a:t>
            </a:r>
            <a:endParaRPr lang="en-GB"/>
          </a:p>
          <a:p>
            <a:pPr marL="457200" indent="-457200">
              <a:buAutoNum type="arabicPeriod"/>
            </a:pPr>
            <a:r>
              <a:rPr lang="en-GB" err="1"/>
              <a:t>Simonyan</a:t>
            </a:r>
            <a:r>
              <a:rPr lang="en-GB"/>
              <a:t>, K., &amp; Zisserman, A. (2014). Very Deep Convolutional Networks for Large-Scale Image Recognition. </a:t>
            </a:r>
            <a:r>
              <a:rPr lang="en-GB" i="1"/>
              <a:t>3rd International Conference on Learning Representations, ICLR 2015 - Conference Track Proceedings</a:t>
            </a:r>
            <a:r>
              <a:rPr lang="en-GB"/>
              <a:t>. </a:t>
            </a:r>
            <a:r>
              <a:rPr lang="en-GB">
                <a:hlinkClick r:id="rId6"/>
              </a:rPr>
              <a:t>https://arxiv.org/abs/1409.1556v6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Deng, J., Dong, W., </a:t>
            </a:r>
            <a:r>
              <a:rPr lang="en-GB" err="1"/>
              <a:t>Socher</a:t>
            </a:r>
            <a:r>
              <a:rPr lang="en-GB"/>
              <a:t>, R., Li, L.-J., Kai Li, &amp; Li Fei-Fei. (2010). </a:t>
            </a:r>
            <a:r>
              <a:rPr lang="en-GB" i="1"/>
              <a:t>ImageNet: A large-scale hierarchical image database</a:t>
            </a:r>
            <a:r>
              <a:rPr lang="en-GB"/>
              <a:t>. 248–255. </a:t>
            </a:r>
            <a:r>
              <a:rPr lang="en-GB">
                <a:hlinkClick r:id="rId7"/>
              </a:rPr>
              <a:t>https://doi.org/10.1109/CVPR.2009.5206848</a:t>
            </a:r>
            <a:endParaRPr lang="el-GR"/>
          </a:p>
          <a:p>
            <a:pPr marL="457200" indent="-457200">
              <a:buAutoNum type="arabicPeriod"/>
            </a:pPr>
            <a:r>
              <a:rPr lang="en-GB"/>
              <a:t>Hadsell, R., Chopra, S., &amp; </a:t>
            </a:r>
            <a:r>
              <a:rPr lang="en-GB" err="1"/>
              <a:t>LeCun</a:t>
            </a:r>
            <a:r>
              <a:rPr lang="en-GB"/>
              <a:t>, Y. (2006). Dimensionality reduction by learning an invariant mapping. </a:t>
            </a:r>
            <a:r>
              <a:rPr lang="en-GB" i="1"/>
              <a:t>Proceedings of the IEEE Computer Society Conference on Computer Vision and Pattern Recognition</a:t>
            </a:r>
            <a:r>
              <a:rPr lang="en-GB"/>
              <a:t>, </a:t>
            </a:r>
            <a:r>
              <a:rPr lang="en-GB" i="1"/>
              <a:t>2</a:t>
            </a:r>
            <a:r>
              <a:rPr lang="en-GB"/>
              <a:t>, 1735–1742. </a:t>
            </a:r>
            <a:r>
              <a:rPr lang="en-GB">
                <a:hlinkClick r:id="rId8"/>
              </a:rPr>
              <a:t>https://doi.org/10.1109/CVPR.2006.100</a:t>
            </a:r>
            <a:endParaRPr lang="en-GB"/>
          </a:p>
          <a:p>
            <a:pPr marL="457200" indent="-457200">
              <a:buAutoNum type="arabicPeriod"/>
            </a:pPr>
            <a:endParaRPr lang="en-GB"/>
          </a:p>
          <a:p>
            <a:pPr marL="457200" indent="-457200">
              <a:buFont typeface="Calibri" pitchFamily="34"/>
              <a:buAutoNum type="arabicPeriod"/>
            </a:pPr>
            <a:endParaRPr lang="en-GB"/>
          </a:p>
          <a:p>
            <a:pPr marL="457200" indent="-457200">
              <a:buFont typeface="Calibri Light" panose="020F0302020204030204"/>
              <a:buAutoNum type="arabicPeriod"/>
            </a:pP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D88-6320-4647-9A53-5E3CFD55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to Share</a:t>
            </a:r>
          </a:p>
        </p:txBody>
      </p:sp>
      <p:pic>
        <p:nvPicPr>
          <p:cNvPr id="6" name="Εικόνα 4">
            <a:extLst>
              <a:ext uri="{FF2B5EF4-FFF2-40B4-BE49-F238E27FC236}">
                <a16:creationId xmlns:a16="http://schemas.microsoft.com/office/drawing/2014/main" id="{5BFB2517-C460-4D49-BC68-EB282505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66" y="3651180"/>
            <a:ext cx="5140751" cy="138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86CC0-EE65-4164-A82F-3256C179DB0B}"/>
              </a:ext>
            </a:extLst>
          </p:cNvPr>
          <p:cNvSpPr txBox="1"/>
          <p:nvPr/>
        </p:nvSpPr>
        <p:spPr>
          <a:xfrm>
            <a:off x="1233968" y="1984443"/>
            <a:ext cx="93302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Custom Layers                                                                         2.    Console restart                                                                                         </a:t>
            </a:r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pPr marL="342900" indent="-342900">
              <a:buAutoNum type="arabicPeriod" startAt="2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3.  Step decay Learning rate 								      destroys the pretrained weights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8FD767A-6A26-41FF-870F-7D5527FC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480367"/>
            <a:ext cx="2704879" cy="19482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E7261F-0615-4083-BC33-070E46B0F3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6" y="4512118"/>
            <a:ext cx="2986981" cy="18400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74DDAFC-DE9A-478C-89A5-5B58951A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67" y="2356825"/>
            <a:ext cx="4350774" cy="1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9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Problem Formulation</a:t>
            </a:r>
            <a:endParaRPr lang="en-US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n-US" sz="2000"/>
              <a:t>Recent identification approaches of coronavirus infection produces high false negative cases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Covid diagnosis is a time-consuming and not affordable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Rapid diagnosis plays a critical roll to reduce the spread of the 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4D26-99D0-0E4A-9449-404B724E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r="1973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16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Challenges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/>
              <a:buChar char="•"/>
            </a:pPr>
            <a:r>
              <a:rPr lang="en-US" dirty="0"/>
              <a:t>Computer Aided Diagnosis systems for processing the Computed Tomography scans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SOTA Deep Learning (DL) methods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DL techniques need a huge amount of data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There is a lack of public datasets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Few-Shot learning with a limited sample size</a:t>
            </a:r>
          </a:p>
          <a:p>
            <a:pPr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53" y="2673849"/>
            <a:ext cx="3313164" cy="1510301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Related Work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recent methods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7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22093"/>
              </p:ext>
            </p:extLst>
          </p:nvPr>
        </p:nvGraphicFramePr>
        <p:xfrm>
          <a:off x="972467" y="2415994"/>
          <a:ext cx="10247066" cy="27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[1] Zongwei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++: A Nested U-Net Architecture for Medical 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[2] Xiaowei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A Deep Learning System to Screen Novel Coronavirus Disease 2019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[3]  </a:t>
                      </a:r>
                      <a:r>
                        <a:rPr lang="en-US" dirty="0"/>
                        <a:t>Wang et al.</a:t>
                      </a:r>
                      <a:endParaRPr lang="en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  <a:ea typeface="+mn-ea"/>
                          <a:cs typeface="+mn-cs"/>
                        </a:rPr>
                        <a:t>A deep learning algorithm using CT images to screen coronavirus disease</a:t>
                      </a:r>
                      <a:endParaRPr lang="en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38" y="1821670"/>
            <a:ext cx="4811849" cy="274320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Implementation 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MetaCovid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Dataset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– VGG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Siamese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   CXR (</a:t>
            </a:r>
            <a:r>
              <a:rPr lang="tr-TR" sz="2000" dirty="0" err="1"/>
              <a:t>chest</a:t>
            </a:r>
            <a:r>
              <a:rPr lang="tr-TR" sz="2000" dirty="0"/>
              <a:t> x-ray) </a:t>
            </a:r>
            <a:r>
              <a:rPr lang="tr-TR" sz="2000" dirty="0" err="1"/>
              <a:t>images</a:t>
            </a:r>
            <a:r>
              <a:rPr lang="tr-TR" sz="2000" dirty="0"/>
              <a:t> </a:t>
            </a:r>
            <a:r>
              <a:rPr lang="tr-TR" sz="2000" dirty="0" err="1"/>
              <a:t>from</a:t>
            </a:r>
            <a:r>
              <a:rPr lang="tr-TR" sz="2000" dirty="0"/>
              <a:t> </a:t>
            </a:r>
            <a:r>
              <a:rPr lang="tr-TR" sz="2000" dirty="0" err="1"/>
              <a:t>open</a:t>
            </a:r>
            <a:r>
              <a:rPr lang="tr-TR" sz="2000" dirty="0"/>
              <a:t> </a:t>
            </a:r>
            <a:r>
              <a:rPr lang="tr-TR" sz="2000" dirty="0" err="1"/>
              <a:t>source</a:t>
            </a:r>
            <a:r>
              <a:rPr lang="tr-TR" sz="2000" dirty="0"/>
              <a:t> </a:t>
            </a:r>
            <a:r>
              <a:rPr lang="tr-TR" sz="2000" u="sng" dirty="0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 dirty="0"/>
              <a:t> </a:t>
            </a:r>
            <a:r>
              <a:rPr lang="tr-TR" sz="2000" dirty="0" err="1"/>
              <a:t>created</a:t>
            </a:r>
            <a:r>
              <a:rPr lang="tr-TR" sz="2000" dirty="0"/>
              <a:t> </a:t>
            </a:r>
            <a:r>
              <a:rPr lang="tr-TR" sz="2000" dirty="0" err="1"/>
              <a:t>by</a:t>
            </a:r>
            <a:r>
              <a:rPr lang="tr-TR" sz="2000" dirty="0"/>
              <a:t> Dr. Joseph </a:t>
            </a:r>
            <a:r>
              <a:rPr lang="tr-TR" sz="2000" dirty="0" err="1"/>
              <a:t>Cohen</a:t>
            </a:r>
            <a:r>
              <a:rPr lang="tr-TR" sz="2000" dirty="0"/>
              <a:t> </a:t>
            </a:r>
            <a:r>
              <a:rPr lang="tr-TR" sz="2000" dirty="0" err="1"/>
              <a:t>which</a:t>
            </a:r>
            <a:r>
              <a:rPr lang="tr-TR" sz="2000" dirty="0"/>
              <a:t> </a:t>
            </a:r>
            <a:r>
              <a:rPr lang="tr-TR" sz="2000" dirty="0" err="1"/>
              <a:t>includes</a:t>
            </a:r>
            <a:r>
              <a:rPr lang="tr-TR" sz="2000" dirty="0"/>
              <a:t> COVID-19 </a:t>
            </a:r>
            <a:r>
              <a:rPr lang="tr-TR" sz="2000" dirty="0" err="1"/>
              <a:t>examples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a </a:t>
            </a:r>
            <a:r>
              <a:rPr lang="tr-TR" sz="2000" dirty="0" err="1"/>
              <a:t>Kaggle</a:t>
            </a:r>
            <a:r>
              <a:rPr lang="tr-TR" sz="2000" dirty="0"/>
              <a:t> </a:t>
            </a:r>
            <a:r>
              <a:rPr lang="tr-TR" sz="2000" dirty="0" err="1"/>
              <a:t>repository</a:t>
            </a:r>
            <a:r>
              <a:rPr lang="tr-TR" sz="2000" dirty="0"/>
              <a:t> of CXR </a:t>
            </a:r>
            <a:r>
              <a:rPr lang="tr-TR" sz="2000" dirty="0" err="1"/>
              <a:t>images</a:t>
            </a:r>
            <a:r>
              <a:rPr lang="tr-TR" sz="2000" dirty="0"/>
              <a:t> of </a:t>
            </a:r>
            <a:r>
              <a:rPr lang="tr-TR" sz="2000" dirty="0" err="1"/>
              <a:t>pneumonia</a:t>
            </a:r>
            <a:r>
              <a:rPr lang="tr-TR" sz="2000" dirty="0"/>
              <a:t> </a:t>
            </a:r>
            <a:r>
              <a:rPr lang="tr-TR" sz="2000" dirty="0" err="1"/>
              <a:t>and</a:t>
            </a:r>
            <a:r>
              <a:rPr lang="tr-TR" sz="2000" dirty="0"/>
              <a:t> </a:t>
            </a:r>
            <a:r>
              <a:rPr lang="tr-TR" sz="2000" dirty="0" err="1"/>
              <a:t>healthy</a:t>
            </a:r>
            <a:r>
              <a:rPr lang="tr-TR" sz="2000" dirty="0"/>
              <a:t> </a:t>
            </a:r>
            <a:r>
              <a:rPr lang="tr-TR" sz="2000" dirty="0" err="1"/>
              <a:t>patients</a:t>
            </a:r>
            <a:r>
              <a:rPr lang="en-US" sz="20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dirty="0" err="1"/>
              <a:t>Classes</a:t>
            </a:r>
            <a:r>
              <a:rPr lang="tr-TR" sz="2000" b="1" dirty="0"/>
              <a:t>: </a:t>
            </a:r>
            <a:endParaRPr lang="en-US" sz="20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Healthy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 err="1"/>
              <a:t>Non-Covid</a:t>
            </a:r>
            <a:r>
              <a:rPr lang="tr-TR" sz="2000" dirty="0"/>
              <a:t> </a:t>
            </a:r>
            <a:r>
              <a:rPr lang="tr-TR" sz="2000" dirty="0" err="1"/>
              <a:t>Phenomenia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/>
              <a:t>COVID </a:t>
            </a:r>
            <a:r>
              <a:rPr lang="tr-TR" sz="2000" dirty="0" err="1"/>
              <a:t>images</a:t>
            </a:r>
            <a:r>
              <a:rPr lang="tr-TR" sz="2000" dirty="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35E51B7-3912-884C-B503-FF578877ED57}"/>
              </a:ext>
            </a:extLst>
          </p:cNvPr>
          <p:cNvSpPr txBox="1"/>
          <p:nvPr/>
        </p:nvSpPr>
        <p:spPr>
          <a:xfrm>
            <a:off x="6214979" y="6488668"/>
            <a:ext cx="5977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R" dirty="0"/>
              <a:t>Source: </a:t>
            </a:r>
            <a:r>
              <a:rPr lang="en-GB" dirty="0">
                <a:hlinkClick r:id="rId2"/>
              </a:rPr>
              <a:t>https://github.com/ieee8023/covid-chestxray-dataset</a:t>
            </a:r>
            <a:r>
              <a:rPr lang="en-GB" dirty="0"/>
              <a:t> </a:t>
            </a:r>
            <a:endParaRPr lang="en-GR" dirty="0"/>
          </a:p>
        </p:txBody>
      </p:sp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117</TotalTime>
  <Words>1509</Words>
  <Application>Microsoft Office PowerPoint</Application>
  <PresentationFormat>Widescreen</PresentationFormat>
  <Paragraphs>252</Paragraphs>
  <Slides>24</Slides>
  <Notes>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Bookman Old Style</vt:lpstr>
      <vt:lpstr>Calibri</vt:lpstr>
      <vt:lpstr>Calibri Light</vt:lpstr>
      <vt:lpstr>Franklin Gothic Book</vt:lpstr>
      <vt:lpstr>1_RetrospectVTI</vt:lpstr>
      <vt:lpstr>MetaCovid</vt:lpstr>
      <vt:lpstr>Introduction</vt:lpstr>
      <vt:lpstr>Problem Formulation</vt:lpstr>
      <vt:lpstr>Motivation &amp; Challenges</vt:lpstr>
      <vt:lpstr>Related Work</vt:lpstr>
      <vt:lpstr>Research SOTA Meta-Learning Papers</vt:lpstr>
      <vt:lpstr>Related work</vt:lpstr>
      <vt:lpstr>Implementation of MetaCovid </vt:lpstr>
      <vt:lpstr>Dataset</vt:lpstr>
      <vt:lpstr>Pre-processing</vt:lpstr>
      <vt:lpstr>Architecture of MetaCovid</vt:lpstr>
      <vt:lpstr>VGG – Transfer Learning</vt:lpstr>
      <vt:lpstr>Experiments – VGG Batch Size</vt:lpstr>
      <vt:lpstr>Siamese Training [1/3]</vt:lpstr>
      <vt:lpstr>Siamese Training [2/3]</vt:lpstr>
      <vt:lpstr>Siamese Training [3/3]</vt:lpstr>
      <vt:lpstr>Results (1/3) – Contrastive Loss vs Binary Cross Entropy</vt:lpstr>
      <vt:lpstr>Results (2/3) – Euclidean vs Manhattan Distance</vt:lpstr>
      <vt:lpstr>Results (3/3) – Accuracy an loss for 3-way, 10-shot</vt:lpstr>
      <vt:lpstr>Results (3/3)</vt:lpstr>
      <vt:lpstr>Conclusion &amp; Future Works</vt:lpstr>
      <vt:lpstr>Thank you!</vt:lpstr>
      <vt:lpstr>Resources</vt:lpstr>
      <vt:lpstr>Additional Notes to Share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yağmur çiğdem aktaş</cp:lastModifiedBy>
  <cp:revision>72</cp:revision>
  <dcterms:created xsi:type="dcterms:W3CDTF">2021-09-21T14:34:47Z</dcterms:created>
  <dcterms:modified xsi:type="dcterms:W3CDTF">2021-10-27T16:25:58Z</dcterms:modified>
</cp:coreProperties>
</file>